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1" r:id="rId1"/>
  </p:sldMasterIdLst>
  <p:notesMasterIdLst>
    <p:notesMasterId r:id="rId13"/>
  </p:notesMasterIdLst>
  <p:sldIdLst>
    <p:sldId id="256" r:id="rId2"/>
    <p:sldId id="257" r:id="rId3"/>
    <p:sldId id="258" r:id="rId4"/>
    <p:sldId id="259" r:id="rId5"/>
    <p:sldId id="260" r:id="rId6"/>
    <p:sldId id="261" r:id="rId7"/>
    <p:sldId id="262" r:id="rId8"/>
    <p:sldId id="269" r:id="rId9"/>
    <p:sldId id="264" r:id="rId10"/>
    <p:sldId id="267" r:id="rId11"/>
    <p:sldId id="268" r:id="rId1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16" autoAdjust="0"/>
  </p:normalViewPr>
  <p:slideViewPr>
    <p:cSldViewPr snapToGrid="0">
      <p:cViewPr varScale="1">
        <p:scale>
          <a:sx n="53" d="100"/>
          <a:sy n="53" d="100"/>
        </p:scale>
        <p:origin x="13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3"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74"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75"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76" name="PlaceHolder 5"/>
          <p:cNvSpPr>
            <a:spLocks noGrp="1"/>
          </p:cNvSpPr>
          <p:nvPr>
            <p:ph type="sldNum"/>
          </p:nvPr>
        </p:nvSpPr>
        <p:spPr>
          <a:xfrm>
            <a:off x="4399200" y="9555480"/>
            <a:ext cx="3372840" cy="502560"/>
          </a:xfrm>
          <a:prstGeom prst="rect">
            <a:avLst/>
          </a:prstGeom>
        </p:spPr>
        <p:txBody>
          <a:bodyPr lIns="0" tIns="0" rIns="0" bIns="0" anchor="b"/>
          <a:lstStyle/>
          <a:p>
            <a:pPr algn="r"/>
            <a:fld id="{5308D363-4106-401D-867F-C58E6D7BE5F9}" type="slidenum">
              <a:rPr lang="en-US" sz="1400" b="0" strike="noStrike" spc="-1">
                <a:solidFill>
                  <a:srgbClr val="000000"/>
                </a:solidFill>
                <a:uFill>
                  <a:solidFill>
                    <a:srgbClr val="FFFFFF"/>
                  </a:solidFill>
                </a:uFill>
                <a:latin typeface="Times New Roman"/>
              </a:rPr>
              <a:t>‹nr.›</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a:solidFill>
                  <a:srgbClr val="000000"/>
                </a:solidFill>
                <a:uFill>
                  <a:solidFill>
                    <a:srgbClr val="FFFFFF"/>
                  </a:solidFill>
                </a:uFill>
                <a:latin typeface="Arial"/>
              </a:rPr>
              <a:t>Speech to text gebeurt met de google api voor android studio. Het neemt op wat je inspreekt en streamt dat naar de google servers, daar wordt de gesproken zin geconverteerd naar een string die dan in de activity wordt getoond.</a:t>
            </a:r>
          </a:p>
          <a:p>
            <a:r>
              <a:rPr lang="en-US" sz="2000" b="0" strike="noStrike" spc="-1">
                <a:solidFill>
                  <a:srgbClr val="000000"/>
                </a:solidFill>
                <a:uFill>
                  <a:solidFill>
                    <a:srgbClr val="FFFFFF"/>
                  </a:solidFill>
                </a:uFill>
                <a:latin typeface="Arial"/>
              </a:rPr>
              <a:t>De stem herkenning maakt gebruik van de systeemtaal van de smartphone, dus als je smartphone in het engels staat zal die bijvoorbeeld nederlandse woordjes verstaan</a:t>
            </a:r>
          </a:p>
          <a:p>
            <a:r>
              <a:rPr lang="en-US" sz="2000" b="0" strike="noStrike" spc="-1">
                <a:solidFill>
                  <a:srgbClr val="000000"/>
                </a:solidFill>
                <a:uFill>
                  <a:solidFill>
                    <a:srgbClr val="FFFFFF"/>
                  </a:solidFill>
                </a:uFill>
                <a:latin typeface="Arial"/>
              </a:rPr>
              <a:t>Dit was vrij simpel om toe te passen, in android studio</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Daarnaast maken we ook nog gebruik van MQTT.</a:t>
            </a:r>
          </a:p>
          <a:p>
            <a:r>
              <a:rPr lang="en-US" sz="2000" b="0" strike="noStrike" spc="-1">
                <a:solidFill>
                  <a:srgbClr val="000000"/>
                </a:solidFill>
                <a:uFill>
                  <a:solidFill>
                    <a:srgbClr val="FFFFFF"/>
                  </a:solidFill>
                </a:uFill>
                <a:latin typeface="Arial"/>
              </a:rPr>
              <a:t>We gebruiken de PAHO bibliotheek om zo gebruik te maken in android studio van MQTT. Er zijn ook nog andere bibliotheken voor MQTT toe te passen in android studio maar deze leek ons het beste.</a:t>
            </a:r>
          </a:p>
          <a:p>
            <a:r>
              <a:rPr lang="en-US" sz="2000" b="0" strike="noStrike" spc="-1">
                <a:solidFill>
                  <a:srgbClr val="000000"/>
                </a:solidFill>
                <a:uFill>
                  <a:solidFill>
                    <a:srgbClr val="FFFFFF"/>
                  </a:solidFill>
                </a:uFill>
                <a:latin typeface="Arial"/>
              </a:rPr>
              <a:t>Wat we nu allemaal doen met deze bibliotheek is ten eerste een connectie maken met onze Cloud MQTT. Dit gebeurt allemaal in de achtergrond dus je moet je nooit terug opnieuw aanmelden. Ook als je WIFI even wegvalt hebben we ervoor gezorgd dat je terug reconnect wanneer je verbinding terug is. We laten dit op het scherm zien, de status of je connected bent of niet. Dit kan je hier zien: (Laat korte demo zien).</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Daarnaast moeten we natuurlijk ook messages kunnen sturen van de android app naar de de cloud. En de message die we willen sturen is natuurlijk hetgeen wat de gebruiker commandeert. We gaan dus de google speech to tekst api laten samenwerken met MQTT. Als gebruiker bijvoorbeeld zegt dat de keuken lichten aan moeten, dan filteren we de woorden ‘Keuken’ en ‘Aan’ uit deze zin, we gebruiken dus keywords, omdat dit minder kans heeft op falen dan een hele zin. Deze 2 keywords worden dan verstuurd naar de cloud, de plaats onder topic, de state onder message (Dus topic: keuken, message ‘aan’). Ook hebben we ervoor gezorgd dat als er een foute zin wordt gezegd, dat de message dan niet word gestuurd, om zo overlast op de cloud tegentehouden.</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We hebben ook nog subscribe toegevoegd aan de app. Dit is meer voor confirmatie, zodat we wel degelijk zeker zijn dat de lichten op die plaats aan is.</a:t>
            </a:r>
          </a:p>
          <a:p>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p:txBody>
      </p:sp>
      <p:sp>
        <p:nvSpPr>
          <p:cNvPr id="105"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0CD1B18-0544-4BDC-B7F5-AF909540CF64}"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idx="10"/>
          </p:nvPr>
        </p:nvSpPr>
        <p:spPr/>
        <p:txBody>
          <a:bodyPr/>
          <a:lstStyle/>
          <a:p>
            <a:pPr algn="r"/>
            <a:fld id="{5308D363-4106-401D-867F-C58E6D7BE5F9}" type="slidenum">
              <a:rPr lang="en-US" sz="1400" b="0" strike="noStrike" spc="-1" smtClean="0">
                <a:solidFill>
                  <a:srgbClr val="000000"/>
                </a:solidFill>
                <a:uFill>
                  <a:solidFill>
                    <a:srgbClr val="FFFFFF"/>
                  </a:solidFill>
                </a:uFill>
                <a:latin typeface="Times New Roman"/>
              </a:rPr>
              <a:t>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017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Tijdelijke aanduiding voor datum 3"/>
          <p:cNvSpPr>
            <a:spLocks noGrp="1"/>
          </p:cNvSpPr>
          <p:nvPr>
            <p:ph type="dt" sz="half" idx="10"/>
          </p:nvPr>
        </p:nvSpPr>
        <p:spPr/>
        <p:txBody>
          <a:bodyPr/>
          <a:lstStyle/>
          <a:p>
            <a:fld id="{F7AFFB9B-9FB8-469E-96F9-4D32314110B6}" type="datetimeFigureOut">
              <a:rPr lang="en-US" smtClean="0"/>
              <a:t>11/9/2016</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814019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49FF1211-4E0C-4AB3-B04F-585959BDAFE8}" type="datetimeFigureOut">
              <a:rPr lang="en-US" smtClean="0"/>
              <a:t>11/9/2016</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908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28BDECAF-D3BE-4069-9C78-642ECCD01477}" type="datetimeFigureOut">
              <a:rPr lang="en-US" smtClean="0"/>
              <a:t>11/9/2016</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20545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8EFBDC27-E420-4878-9EE6-7B9656D6442A}" type="datetimeFigureOut">
              <a:rPr lang="en-US" smtClean="0"/>
              <a:t>11/9/2016</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10015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0F7F47CF-67C9-420C-80A5-E2069FF0C2DF}" type="datetimeFigureOut">
              <a:rPr lang="en-US" smtClean="0"/>
              <a:t>11/9/2016</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526263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AE22DC73-F065-42F5-A9F2-D90B2E42A0B3}" type="datetimeFigureOut">
              <a:rPr lang="en-US" smtClean="0"/>
              <a:t>11/9/2016</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2747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76BEA702-9B29-41CC-9BCC-3DF8A0D379FE}" type="datetimeFigureOut">
              <a:rPr lang="en-US" smtClean="0"/>
              <a:t>11/9/2016</a:t>
            </a:fld>
            <a:endParaRPr lang="en-US" dirty="0"/>
          </a:p>
        </p:txBody>
      </p:sp>
      <p:sp>
        <p:nvSpPr>
          <p:cNvPr id="8" name="Tijdelijke aanduiding voor voettekst 7"/>
          <p:cNvSpPr>
            <a:spLocks noGrp="1"/>
          </p:cNvSpPr>
          <p:nvPr>
            <p:ph type="ftr" sz="quarter" idx="11"/>
          </p:nvPr>
        </p:nvSpPr>
        <p:spPr/>
        <p:txBody>
          <a:bodyPr/>
          <a:lstStyle/>
          <a:p>
            <a:endParaRPr lang="en-US" dirty="0"/>
          </a:p>
        </p:txBody>
      </p:sp>
      <p:sp>
        <p:nvSpPr>
          <p:cNvPr id="9" name="Tijdelijke aanduiding voor dianumm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191702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097649AC-CB8F-4FF1-9A34-5861C74DD0A7}" type="datetimeFigureOut">
              <a:rPr lang="en-US" smtClean="0"/>
              <a:t>11/9/2016</a:t>
            </a:fld>
            <a:endParaRPr lang="en-US" dirty="0"/>
          </a:p>
        </p:txBody>
      </p:sp>
      <p:sp>
        <p:nvSpPr>
          <p:cNvPr id="4" name="Tijdelijke aanduiding voor voettekst 3"/>
          <p:cNvSpPr>
            <a:spLocks noGrp="1"/>
          </p:cNvSpPr>
          <p:nvPr>
            <p:ph type="ftr" sz="quarter" idx="11"/>
          </p:nvPr>
        </p:nvSpPr>
        <p:spPr/>
        <p:txBody>
          <a:bodyPr/>
          <a:lstStyle/>
          <a:p>
            <a:endParaRPr lang="en-US" dirty="0"/>
          </a:p>
        </p:txBody>
      </p:sp>
      <p:sp>
        <p:nvSpPr>
          <p:cNvPr id="5" name="Tijdelijke aanduiding voor dianumm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410695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3EC5CECA-2D3A-4680-9B49-752200DE467C}" type="datetimeFigureOut">
              <a:rPr lang="en-US" smtClean="0"/>
              <a:t>11/9/2016</a:t>
            </a:fld>
            <a:endParaRPr lang="en-US" dirty="0"/>
          </a:p>
        </p:txBody>
      </p:sp>
      <p:sp>
        <p:nvSpPr>
          <p:cNvPr id="3" name="Tijdelijke aanduiding voor voettekst 2"/>
          <p:cNvSpPr>
            <a:spLocks noGrp="1"/>
          </p:cNvSpPr>
          <p:nvPr>
            <p:ph type="ftr" sz="quarter" idx="11"/>
          </p:nvPr>
        </p:nvSpPr>
        <p:spPr/>
        <p:txBody>
          <a:bodyPr/>
          <a:lstStyle/>
          <a:p>
            <a:endParaRPr lang="en-US" dirty="0"/>
          </a:p>
        </p:txBody>
      </p:sp>
      <p:sp>
        <p:nvSpPr>
          <p:cNvPr id="4" name="Tijdelijke aanduiding voor dianumm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785913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50C3BFE2-83B7-4B0A-B9D3-AB28331082B3}" type="datetimeFigureOut">
              <a:rPr lang="en-US" smtClean="0"/>
              <a:t>11/9/2016</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53012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12EF78E3-FDA3-4D28-AAA2-0B81F349A39D}" type="datetimeFigureOut">
              <a:rPr lang="en-US" smtClean="0"/>
              <a:t>11/9/2016</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10996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BB1C6-BF8F-4481-8AB2-603A1C8A906A}" type="datetimeFigureOut">
              <a:rPr lang="en-US" smtClean="0"/>
              <a:t>11/9/2016</a:t>
            </a:fld>
            <a:endParaRPr lang="en-US"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63674537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blog.zakkemble.co.uk/diy-digital-wristwatch/"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6000" b="0" strike="noStrike" spc="-1" dirty="0">
                <a:solidFill>
                  <a:srgbClr val="000000"/>
                </a:solidFill>
                <a:uFill>
                  <a:solidFill>
                    <a:srgbClr val="FFFFFF"/>
                  </a:solidFill>
                </a:uFill>
                <a:latin typeface="Calibri Light"/>
              </a:rPr>
              <a:t>Project </a:t>
            </a:r>
            <a:r>
              <a:rPr lang="en-US" sz="6000" b="0" strike="noStrike" spc="-1" dirty="0" err="1">
                <a:solidFill>
                  <a:srgbClr val="000000"/>
                </a:solidFill>
                <a:uFill>
                  <a:solidFill>
                    <a:srgbClr val="FFFFFF"/>
                  </a:solidFill>
                </a:uFill>
                <a:latin typeface="Calibri Light"/>
              </a:rPr>
              <a:t>Zordon</a:t>
            </a:r>
            <a:endParaRPr lang="en-US" sz="1800" b="0" strike="noStrike" spc="-1">
              <a:solidFill>
                <a:srgbClr val="000000"/>
              </a:solidFill>
              <a:uFill>
                <a:solidFill>
                  <a:srgbClr val="FFFFFF"/>
                </a:solidFill>
              </a:uFill>
              <a:latin typeface="Arial"/>
            </a:endParaRPr>
          </a:p>
        </p:txBody>
      </p:sp>
      <p:sp>
        <p:nvSpPr>
          <p:cNvPr id="78"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000000"/>
                </a:solidFill>
                <a:uFill>
                  <a:solidFill>
                    <a:srgbClr val="FFFFFF"/>
                  </a:solidFill>
                </a:uFill>
                <a:latin typeface="Calibri"/>
              </a:rPr>
              <a:t>Boyd Franken</a:t>
            </a:r>
            <a:endParaRPr lang="en-US" sz="1800" b="0" strike="noStrike" spc="-1">
              <a:solidFill>
                <a:srgbClr val="000000"/>
              </a:solidFill>
              <a:uFill>
                <a:solidFill>
                  <a:srgbClr val="FFFFFF"/>
                </a:solidFill>
              </a:uFill>
              <a:latin typeface="Arial"/>
            </a:endParaRPr>
          </a:p>
          <a:p>
            <a:pPr algn="ctr">
              <a:lnSpc>
                <a:spcPct val="100000"/>
              </a:lnSpc>
            </a:pPr>
            <a:r>
              <a:rPr lang="en-US" sz="2400" b="0" strike="noStrike" spc="-1">
                <a:solidFill>
                  <a:srgbClr val="000000"/>
                </a:solidFill>
                <a:uFill>
                  <a:solidFill>
                    <a:srgbClr val="FFFFFF"/>
                  </a:solidFill>
                </a:uFill>
                <a:latin typeface="Calibri"/>
              </a:rPr>
              <a:t>Kenny Guldentops</a:t>
            </a:r>
            <a:endParaRPr lang="en-US" sz="1800" b="0" strike="noStrike" spc="-1">
              <a:solidFill>
                <a:srgbClr val="000000"/>
              </a:solidFill>
              <a:uFill>
                <a:solidFill>
                  <a:srgbClr val="FFFFFF"/>
                </a:solidFill>
              </a:uFill>
              <a:latin typeface="Arial"/>
            </a:endParaRPr>
          </a:p>
          <a:p>
            <a:pPr algn="ctr">
              <a:lnSpc>
                <a:spcPct val="100000"/>
              </a:lnSpc>
            </a:pPr>
            <a:r>
              <a:rPr lang="en-US" sz="2400" b="0" strike="noStrike" spc="-1">
                <a:solidFill>
                  <a:srgbClr val="000000"/>
                </a:solidFill>
                <a:uFill>
                  <a:solidFill>
                    <a:srgbClr val="FFFFFF"/>
                  </a:solidFill>
                </a:uFill>
                <a:latin typeface="Calibri"/>
              </a:rPr>
              <a:t>Gillian Lambrechts</a:t>
            </a:r>
            <a:endParaRPr lang="en-US" sz="1800" b="0" strike="noStrike" spc="-1">
              <a:solidFill>
                <a:srgbClr val="000000"/>
              </a:solidFill>
              <a:uFill>
                <a:solidFill>
                  <a:srgbClr val="FFFFFF"/>
                </a:solidFill>
              </a:uFill>
              <a:latin typeface="Arial"/>
            </a:endParaRPr>
          </a:p>
          <a:p>
            <a:pPr algn="ctr">
              <a:lnSpc>
                <a:spcPct val="100000"/>
              </a:lnSpc>
            </a:pPr>
            <a:r>
              <a:rPr lang="en-US" sz="2400" b="0" strike="noStrike" spc="-1">
                <a:solidFill>
                  <a:srgbClr val="000000"/>
                </a:solidFill>
                <a:uFill>
                  <a:solidFill>
                    <a:srgbClr val="FFFFFF"/>
                  </a:solidFill>
                </a:uFill>
                <a:latin typeface="Calibri"/>
              </a:rPr>
              <a:t>Jeroen Rietveld</a:t>
            </a:r>
            <a:endParaRPr lang="en-US" sz="1800" b="0" strike="noStrike" spc="-1">
              <a:solidFill>
                <a:srgbClr val="000000"/>
              </a:solidFill>
              <a:uFill>
                <a:solidFill>
                  <a:srgbClr val="FFFFFF"/>
                </a:solidFill>
              </a:uFill>
              <a:latin typeface="Arial"/>
            </a:endParaRPr>
          </a:p>
          <a:p>
            <a:pPr algn="ctr">
              <a:lnSpc>
                <a:spcPct val="100000"/>
              </a:lnSpc>
            </a:pPr>
            <a:r>
              <a:rPr lang="en-US" sz="2400" b="1" strike="noStrike" spc="-1">
                <a:solidFill>
                  <a:srgbClr val="000000"/>
                </a:solidFill>
                <a:uFill>
                  <a:solidFill>
                    <a:srgbClr val="FFFFFF"/>
                  </a:solidFill>
                </a:uFill>
                <a:latin typeface="Calibri"/>
              </a:rPr>
              <a:t>3EA2</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err="1">
                <a:solidFill>
                  <a:srgbClr val="000000"/>
                </a:solidFill>
                <a:uFill>
                  <a:solidFill>
                    <a:srgbClr val="FFFFFF"/>
                  </a:solidFill>
                </a:uFill>
                <a:latin typeface="Calibri Light"/>
              </a:rPr>
              <a:t>Overzicht</a:t>
            </a:r>
            <a:r>
              <a:rPr lang="en-US" sz="4400" b="0" strike="noStrike" spc="-1" dirty="0">
                <a:solidFill>
                  <a:srgbClr val="000000"/>
                </a:solidFill>
                <a:uFill>
                  <a:solidFill>
                    <a:srgbClr val="FFFFFF"/>
                  </a:solidFill>
                </a:uFill>
                <a:latin typeface="Calibri Light"/>
              </a:rPr>
              <a:t> 2</a:t>
            </a:r>
            <a:endParaRPr lang="en-US" sz="1800" b="0" strike="noStrike" spc="-1" dirty="0">
              <a:solidFill>
                <a:srgbClr val="000000"/>
              </a:solidFill>
              <a:uFill>
                <a:solidFill>
                  <a:srgbClr val="FFFFFF"/>
                </a:solidFill>
              </a:uFill>
              <a:latin typeface="Arial"/>
            </a:endParaRPr>
          </a:p>
        </p:txBody>
      </p:sp>
      <p:sp>
        <p:nvSpPr>
          <p:cNvPr id="103"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sp>
      <p:pic>
        <p:nvPicPr>
          <p:cNvPr id="2" name="Afbeelding 1"/>
          <p:cNvPicPr>
            <a:picLocks noChangeAspect="1"/>
          </p:cNvPicPr>
          <p:nvPr/>
        </p:nvPicPr>
        <p:blipFill>
          <a:blip r:embed="rId2"/>
          <a:stretch>
            <a:fillRect/>
          </a:stretch>
        </p:blipFill>
        <p:spPr>
          <a:xfrm>
            <a:off x="3513834" y="4574535"/>
            <a:ext cx="2322576" cy="2263859"/>
          </a:xfrm>
          <a:prstGeom prst="rect">
            <a:avLst/>
          </a:prstGeom>
        </p:spPr>
      </p:pic>
      <p:pic>
        <p:nvPicPr>
          <p:cNvPr id="5" name="Afbeelding 2"/>
          <p:cNvPicPr/>
          <p:nvPr/>
        </p:nvPicPr>
        <p:blipFill>
          <a:blip r:embed="rId3"/>
          <a:stretch/>
        </p:blipFill>
        <p:spPr>
          <a:xfrm>
            <a:off x="3468163" y="71863"/>
            <a:ext cx="2322576" cy="3265406"/>
          </a:xfrm>
          <a:prstGeom prst="rect">
            <a:avLst/>
          </a:prstGeom>
          <a:ln>
            <a:noFill/>
          </a:ln>
        </p:spPr>
      </p:pic>
      <p:pic>
        <p:nvPicPr>
          <p:cNvPr id="3" name="Afbeelding 2"/>
          <p:cNvPicPr>
            <a:picLocks noChangeAspect="1"/>
          </p:cNvPicPr>
          <p:nvPr/>
        </p:nvPicPr>
        <p:blipFill>
          <a:blip r:embed="rId4"/>
          <a:stretch>
            <a:fillRect/>
          </a:stretch>
        </p:blipFill>
        <p:spPr>
          <a:xfrm>
            <a:off x="730509" y="2397801"/>
            <a:ext cx="1820585" cy="1849483"/>
          </a:xfrm>
          <a:prstGeom prst="rect">
            <a:avLst/>
          </a:prstGeom>
        </p:spPr>
      </p:pic>
      <p:cxnSp>
        <p:nvCxnSpPr>
          <p:cNvPr id="6" name="Rechte verbindingslijn met pijl 5"/>
          <p:cNvCxnSpPr/>
          <p:nvPr/>
        </p:nvCxnSpPr>
        <p:spPr>
          <a:xfrm flipV="1">
            <a:off x="2541492" y="2254322"/>
            <a:ext cx="713232" cy="42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p:cNvCxnSpPr/>
          <p:nvPr/>
        </p:nvCxnSpPr>
        <p:spPr>
          <a:xfrm>
            <a:off x="2541492" y="4316140"/>
            <a:ext cx="713232" cy="516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80203" y="3517912"/>
            <a:ext cx="0" cy="7887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Afbeelding 11"/>
          <p:cNvPicPr>
            <a:picLocks noChangeAspect="1"/>
          </p:cNvPicPr>
          <p:nvPr/>
        </p:nvPicPr>
        <p:blipFill>
          <a:blip r:embed="rId5"/>
          <a:stretch>
            <a:fillRect/>
          </a:stretch>
        </p:blipFill>
        <p:spPr>
          <a:xfrm>
            <a:off x="7413197" y="796785"/>
            <a:ext cx="1936795" cy="1457537"/>
          </a:xfrm>
          <a:prstGeom prst="rect">
            <a:avLst/>
          </a:prstGeom>
        </p:spPr>
      </p:pic>
      <p:cxnSp>
        <p:nvCxnSpPr>
          <p:cNvPr id="14" name="Rechte verbindingslijn met pijl 13"/>
          <p:cNvCxnSpPr/>
          <p:nvPr/>
        </p:nvCxnSpPr>
        <p:spPr>
          <a:xfrm>
            <a:off x="6199632" y="1689840"/>
            <a:ext cx="8046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kstvak 17"/>
          <p:cNvSpPr txBox="1"/>
          <p:nvPr/>
        </p:nvSpPr>
        <p:spPr>
          <a:xfrm>
            <a:off x="7690539" y="1392612"/>
            <a:ext cx="1433406" cy="646331"/>
          </a:xfrm>
          <a:prstGeom prst="rect">
            <a:avLst/>
          </a:prstGeom>
          <a:noFill/>
        </p:spPr>
        <p:txBody>
          <a:bodyPr wrap="none" rtlCol="0">
            <a:spAutoFit/>
          </a:bodyPr>
          <a:lstStyle/>
          <a:p>
            <a:r>
              <a:rPr lang="en-US" sz="3600" b="1" dirty="0">
                <a:latin typeface="Berlin Sans FB" panose="020E0602020502020306" pitchFamily="34" charset="0"/>
              </a:rPr>
              <a:t>MQTT</a:t>
            </a:r>
            <a:endParaRPr lang="nl-BE" sz="3600" b="1" dirty="0">
              <a:latin typeface="Berlin Sans FB" panose="020E0602020502020306" pitchFamily="34" charset="0"/>
            </a:endParaRPr>
          </a:p>
        </p:txBody>
      </p:sp>
      <p:cxnSp>
        <p:nvCxnSpPr>
          <p:cNvPr id="29" name="Rechte verbindingslijn met pijl 28"/>
          <p:cNvCxnSpPr/>
          <p:nvPr/>
        </p:nvCxnSpPr>
        <p:spPr>
          <a:xfrm>
            <a:off x="9349992" y="2309053"/>
            <a:ext cx="694944" cy="6351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Afbeelding 31"/>
          <p:cNvPicPr/>
          <p:nvPr/>
        </p:nvPicPr>
        <p:blipFill>
          <a:blip r:embed="rId6"/>
          <a:stretch/>
        </p:blipFill>
        <p:spPr>
          <a:xfrm>
            <a:off x="10028040" y="2610248"/>
            <a:ext cx="1797477" cy="2881632"/>
          </a:xfrm>
          <a:prstGeom prst="rect">
            <a:avLst/>
          </a:prstGeom>
          <a:ln>
            <a:noFill/>
          </a:ln>
          <a:effectLst>
            <a:softEdge rad="112500"/>
          </a:effectLst>
        </p:spPr>
      </p:pic>
      <p:sp>
        <p:nvSpPr>
          <p:cNvPr id="30" name="Tekstvak 29"/>
          <p:cNvSpPr txBox="1"/>
          <p:nvPr/>
        </p:nvSpPr>
        <p:spPr>
          <a:xfrm>
            <a:off x="10429615" y="5337132"/>
            <a:ext cx="1133644" cy="369332"/>
          </a:xfrm>
          <a:prstGeom prst="rect">
            <a:avLst/>
          </a:prstGeom>
          <a:noFill/>
        </p:spPr>
        <p:txBody>
          <a:bodyPr wrap="none" rtlCol="0">
            <a:spAutoFit/>
          </a:bodyPr>
          <a:lstStyle/>
          <a:p>
            <a:r>
              <a:rPr lang="en-US" dirty="0"/>
              <a:t>(Arduino)</a:t>
            </a:r>
            <a:endParaRPr lang="nl-BE" dirty="0"/>
          </a:p>
        </p:txBody>
      </p:sp>
      <p:sp>
        <p:nvSpPr>
          <p:cNvPr id="31" name="Tekstvak 30"/>
          <p:cNvSpPr txBox="1"/>
          <p:nvPr/>
        </p:nvSpPr>
        <p:spPr>
          <a:xfrm>
            <a:off x="7552635" y="525723"/>
            <a:ext cx="1736373" cy="369332"/>
          </a:xfrm>
          <a:prstGeom prst="rect">
            <a:avLst/>
          </a:prstGeom>
          <a:noFill/>
        </p:spPr>
        <p:txBody>
          <a:bodyPr wrap="none" rtlCol="0">
            <a:spAutoFit/>
          </a:bodyPr>
          <a:lstStyle/>
          <a:p>
            <a:r>
              <a:rPr lang="en-US" dirty="0" err="1"/>
              <a:t>Cloudmqtt,com</a:t>
            </a:r>
            <a:endParaRPr lang="nl-BE" dirty="0"/>
          </a:p>
        </p:txBody>
      </p:sp>
      <p:sp>
        <p:nvSpPr>
          <p:cNvPr id="4" name="Tekstvak 3"/>
          <p:cNvSpPr txBox="1"/>
          <p:nvPr/>
        </p:nvSpPr>
        <p:spPr>
          <a:xfrm>
            <a:off x="6740944" y="6074878"/>
            <a:ext cx="5218095" cy="584775"/>
          </a:xfrm>
          <a:prstGeom prst="rect">
            <a:avLst/>
          </a:prstGeom>
          <a:noFill/>
        </p:spPr>
        <p:txBody>
          <a:bodyPr wrap="none" rtlCol="0">
            <a:spAutoFit/>
          </a:bodyPr>
          <a:lstStyle/>
          <a:p>
            <a:r>
              <a:rPr lang="en-US" sz="3200" dirty="0" err="1"/>
              <a:t>Afhankelijk</a:t>
            </a:r>
            <a:r>
              <a:rPr lang="en-US" sz="3200" dirty="0"/>
              <a:t> van smartphone</a:t>
            </a:r>
            <a:endParaRPr lang="nl-BE" sz="3200" dirty="0"/>
          </a:p>
        </p:txBody>
      </p:sp>
    </p:spTree>
    <p:extLst>
      <p:ext uri="{BB962C8B-B14F-4D97-AF65-F5344CB8AC3E}">
        <p14:creationId xmlns:p14="http://schemas.microsoft.com/office/powerpoint/2010/main" val="33094228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err="1">
                <a:solidFill>
                  <a:srgbClr val="000000"/>
                </a:solidFill>
                <a:uFill>
                  <a:solidFill>
                    <a:srgbClr val="FFFFFF"/>
                  </a:solidFill>
                </a:uFill>
                <a:latin typeface="Calibri Light"/>
              </a:rPr>
              <a:t>Einde</a:t>
            </a:r>
            <a:endParaRPr lang="en-US" sz="1800" b="0" strike="noStrike" spc="-1" dirty="0">
              <a:solidFill>
                <a:srgbClr val="000000"/>
              </a:solidFill>
              <a:uFill>
                <a:solidFill>
                  <a:srgbClr val="FFFFFF"/>
                </a:solidFill>
              </a:uFill>
              <a:latin typeface="Arial"/>
            </a:endParaRPr>
          </a:p>
        </p:txBody>
      </p:sp>
      <p:pic>
        <p:nvPicPr>
          <p:cNvPr id="2" name="Afbeelding 1"/>
          <p:cNvPicPr>
            <a:picLocks noChangeAspect="1"/>
          </p:cNvPicPr>
          <p:nvPr/>
        </p:nvPicPr>
        <p:blipFill>
          <a:blip r:embed="rId2"/>
          <a:stretch>
            <a:fillRect/>
          </a:stretch>
        </p:blipFill>
        <p:spPr>
          <a:xfrm>
            <a:off x="1836229" y="1495044"/>
            <a:ext cx="9158287" cy="5143500"/>
          </a:xfrm>
          <a:prstGeom prst="rect">
            <a:avLst/>
          </a:prstGeom>
        </p:spPr>
      </p:pic>
      <p:sp>
        <p:nvSpPr>
          <p:cNvPr id="3" name="Tekstvak 2"/>
          <p:cNvSpPr txBox="1"/>
          <p:nvPr/>
        </p:nvSpPr>
        <p:spPr>
          <a:xfrm>
            <a:off x="2359152" y="3346704"/>
            <a:ext cx="759695" cy="369332"/>
          </a:xfrm>
          <a:prstGeom prst="rect">
            <a:avLst/>
          </a:prstGeom>
          <a:noFill/>
        </p:spPr>
        <p:txBody>
          <a:bodyPr wrap="none" rtlCol="0">
            <a:spAutoFit/>
          </a:bodyPr>
          <a:lstStyle/>
          <a:p>
            <a:r>
              <a:rPr lang="en-US" dirty="0"/>
              <a:t>Kenny</a:t>
            </a:r>
            <a:endParaRPr lang="nl-BE" dirty="0"/>
          </a:p>
        </p:txBody>
      </p:sp>
      <p:sp>
        <p:nvSpPr>
          <p:cNvPr id="4" name="Tekstvak 3"/>
          <p:cNvSpPr txBox="1"/>
          <p:nvPr/>
        </p:nvSpPr>
        <p:spPr>
          <a:xfrm>
            <a:off x="5708234" y="2333606"/>
            <a:ext cx="774571" cy="369332"/>
          </a:xfrm>
          <a:prstGeom prst="rect">
            <a:avLst/>
          </a:prstGeom>
          <a:noFill/>
        </p:spPr>
        <p:txBody>
          <a:bodyPr wrap="none" rtlCol="0">
            <a:spAutoFit/>
          </a:bodyPr>
          <a:lstStyle/>
          <a:p>
            <a:r>
              <a:rPr lang="en-US" dirty="0"/>
              <a:t>Gillian</a:t>
            </a:r>
            <a:endParaRPr lang="nl-BE" dirty="0"/>
          </a:p>
        </p:txBody>
      </p:sp>
      <p:sp>
        <p:nvSpPr>
          <p:cNvPr id="5" name="Tekstvak 4"/>
          <p:cNvSpPr txBox="1"/>
          <p:nvPr/>
        </p:nvSpPr>
        <p:spPr>
          <a:xfrm>
            <a:off x="7717536" y="2450512"/>
            <a:ext cx="809324" cy="369332"/>
          </a:xfrm>
          <a:prstGeom prst="rect">
            <a:avLst/>
          </a:prstGeom>
          <a:noFill/>
        </p:spPr>
        <p:txBody>
          <a:bodyPr wrap="none" rtlCol="0">
            <a:spAutoFit/>
          </a:bodyPr>
          <a:lstStyle/>
          <a:p>
            <a:r>
              <a:rPr lang="en-US" dirty="0" err="1"/>
              <a:t>Jeroen</a:t>
            </a:r>
            <a:endParaRPr lang="nl-BE" dirty="0"/>
          </a:p>
        </p:txBody>
      </p:sp>
      <p:sp>
        <p:nvSpPr>
          <p:cNvPr id="6" name="Tekstvak 5"/>
          <p:cNvSpPr txBox="1"/>
          <p:nvPr/>
        </p:nvSpPr>
        <p:spPr>
          <a:xfrm>
            <a:off x="4123243" y="2743006"/>
            <a:ext cx="653640" cy="369332"/>
          </a:xfrm>
          <a:prstGeom prst="rect">
            <a:avLst/>
          </a:prstGeom>
          <a:noFill/>
        </p:spPr>
        <p:txBody>
          <a:bodyPr wrap="none" rtlCol="0">
            <a:spAutoFit/>
          </a:bodyPr>
          <a:lstStyle/>
          <a:p>
            <a:r>
              <a:rPr lang="en-US" dirty="0"/>
              <a:t>Boyd</a:t>
            </a:r>
            <a:endParaRPr lang="nl-BE" dirty="0"/>
          </a:p>
        </p:txBody>
      </p:sp>
      <p:sp>
        <p:nvSpPr>
          <p:cNvPr id="7" name="Tekstvak 6"/>
          <p:cNvSpPr txBox="1"/>
          <p:nvPr/>
        </p:nvSpPr>
        <p:spPr>
          <a:xfrm>
            <a:off x="9418320" y="3097428"/>
            <a:ext cx="979435" cy="369332"/>
          </a:xfrm>
          <a:prstGeom prst="rect">
            <a:avLst/>
          </a:prstGeom>
          <a:noFill/>
        </p:spPr>
        <p:txBody>
          <a:bodyPr wrap="none" rtlCol="0">
            <a:spAutoFit/>
          </a:bodyPr>
          <a:lstStyle/>
          <a:p>
            <a:r>
              <a:rPr lang="en-US" dirty="0"/>
              <a:t>Mentors</a:t>
            </a:r>
            <a:endParaRPr lang="nl-BE" dirty="0"/>
          </a:p>
        </p:txBody>
      </p:sp>
    </p:spTree>
    <p:extLst>
      <p:ext uri="{BB962C8B-B14F-4D97-AF65-F5344CB8AC3E}">
        <p14:creationId xmlns:p14="http://schemas.microsoft.com/office/powerpoint/2010/main" val="18750836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Inhoudsopgave</a:t>
            </a:r>
            <a:endParaRPr lang="en-US" sz="1800" b="0" strike="noStrike" spc="-1">
              <a:solidFill>
                <a:srgbClr val="000000"/>
              </a:solidFill>
              <a:uFill>
                <a:solidFill>
                  <a:srgbClr val="FFFFFF"/>
                </a:solidFill>
              </a:uFill>
              <a:latin typeface="Arial"/>
            </a:endParaRPr>
          </a:p>
        </p:txBody>
      </p:sp>
      <p:sp>
        <p:nvSpPr>
          <p:cNvPr id="8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Zordon introductie</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Zordon Software </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Zordon Hardware</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Toekomstplannen voor Zordon</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Zordon Afsluiting</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uFill>
                  <a:solidFill>
                    <a:srgbClr val="FFFFFF"/>
                  </a:solidFill>
                </a:uFill>
                <a:latin typeface="Calibri Light"/>
              </a:rPr>
              <a:t>Zordon introductie</a:t>
            </a:r>
            <a:endParaRPr lang="en-US" sz="1800" b="0" strike="noStrike" spc="-1">
              <a:solidFill>
                <a:srgbClr val="000000"/>
              </a:solidFill>
              <a:uFill>
                <a:solidFill>
                  <a:srgbClr val="FFFFFF"/>
                </a:solidFill>
              </a:uFill>
              <a:latin typeface="Arial"/>
            </a:endParaRPr>
          </a:p>
        </p:txBody>
      </p:sp>
      <p:pic>
        <p:nvPicPr>
          <p:cNvPr id="82" name="Tijdelijke aanduiding voor inhoud 3"/>
          <p:cNvPicPr/>
          <p:nvPr/>
        </p:nvPicPr>
        <p:blipFill>
          <a:blip r:embed="rId2"/>
          <a:stretch/>
        </p:blipFill>
        <p:spPr>
          <a:xfrm>
            <a:off x="349560" y="1690560"/>
            <a:ext cx="4788360" cy="2304360"/>
          </a:xfrm>
          <a:prstGeom prst="rect">
            <a:avLst/>
          </a:prstGeom>
          <a:ln>
            <a:noFill/>
          </a:ln>
        </p:spPr>
      </p:pic>
      <p:pic>
        <p:nvPicPr>
          <p:cNvPr id="83" name="Afbeelding 2"/>
          <p:cNvPicPr/>
          <p:nvPr/>
        </p:nvPicPr>
        <p:blipFill>
          <a:blip r:embed="rId3"/>
          <a:stretch/>
        </p:blipFill>
        <p:spPr>
          <a:xfrm>
            <a:off x="7692480" y="1690560"/>
            <a:ext cx="2755440" cy="4592880"/>
          </a:xfrm>
          <a:prstGeom prst="rect">
            <a:avLst/>
          </a:prstGeom>
          <a:ln>
            <a:noFill/>
          </a:ln>
        </p:spPr>
      </p:pic>
      <p:pic>
        <p:nvPicPr>
          <p:cNvPr id="84" name="Afbeelding 4"/>
          <p:cNvPicPr/>
          <p:nvPr/>
        </p:nvPicPr>
        <p:blipFill>
          <a:blip r:embed="rId4"/>
          <a:stretch/>
        </p:blipFill>
        <p:spPr>
          <a:xfrm>
            <a:off x="5349600" y="2707920"/>
            <a:ext cx="2131200" cy="2131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Zordon Software</a:t>
            </a:r>
            <a:endParaRPr lang="en-US" sz="1800" b="0" strike="noStrike" spc="-1">
              <a:solidFill>
                <a:srgbClr val="000000"/>
              </a:solidFill>
              <a:uFill>
                <a:solidFill>
                  <a:srgbClr val="FFFFFF"/>
                </a:solidFill>
              </a:uFill>
              <a:latin typeface="Arial"/>
            </a:endParaRPr>
          </a:p>
        </p:txBody>
      </p:sp>
      <p:sp>
        <p:nvSpPr>
          <p:cNvPr id="86"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Android app</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Speech to text</a:t>
            </a:r>
            <a:endParaRPr lang="en-US" sz="1800" b="0" strike="noStrike" spc="-1">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a:solidFill>
                  <a:srgbClr val="000000"/>
                </a:solidFill>
                <a:uFill>
                  <a:solidFill>
                    <a:srgbClr val="FFFFFF"/>
                  </a:solidFill>
                </a:uFill>
                <a:latin typeface="Calibri"/>
              </a:rPr>
              <a:t>PAHO Android MQTT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Zordon Hardware</a:t>
            </a:r>
            <a:endParaRPr lang="en-US" sz="1800" b="0" strike="noStrike" spc="-1">
              <a:solidFill>
                <a:srgbClr val="000000"/>
              </a:solidFill>
              <a:uFill>
                <a:solidFill>
                  <a:srgbClr val="FFFFFF"/>
                </a:solidFill>
              </a:uFill>
              <a:latin typeface="Arial"/>
            </a:endParaRPr>
          </a:p>
        </p:txBody>
      </p:sp>
      <p:sp>
        <p:nvSpPr>
          <p:cNvPr id="8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ESP 8266</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Logic Converter</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Relais</a:t>
            </a:r>
            <a:endParaRPr lang="en-US" sz="1800" b="0" strike="noStrike" spc="-1">
              <a:solidFill>
                <a:srgbClr val="000000"/>
              </a:solidFill>
              <a:uFill>
                <a:solidFill>
                  <a:srgbClr val="FFFFFF"/>
                </a:solidFill>
              </a:uFill>
              <a:latin typeface="Arial"/>
            </a:endParaRPr>
          </a:p>
        </p:txBody>
      </p:sp>
      <p:pic>
        <p:nvPicPr>
          <p:cNvPr id="89" name="Afbeelding 88"/>
          <p:cNvPicPr/>
          <p:nvPr/>
        </p:nvPicPr>
        <p:blipFill>
          <a:blip r:embed="rId2"/>
          <a:stretch/>
        </p:blipFill>
        <p:spPr>
          <a:xfrm>
            <a:off x="5394960" y="3200400"/>
            <a:ext cx="2925360" cy="2925360"/>
          </a:xfrm>
          <a:prstGeom prst="rect">
            <a:avLst/>
          </a:prstGeom>
          <a:ln>
            <a:noFill/>
          </a:ln>
        </p:spPr>
      </p:pic>
      <p:pic>
        <p:nvPicPr>
          <p:cNvPr id="90" name="Afbeelding 89"/>
          <p:cNvPicPr/>
          <p:nvPr/>
        </p:nvPicPr>
        <p:blipFill>
          <a:blip r:embed="rId3"/>
          <a:stretch/>
        </p:blipFill>
        <p:spPr>
          <a:xfrm>
            <a:off x="838080" y="2846520"/>
            <a:ext cx="4285440" cy="4285440"/>
          </a:xfrm>
          <a:prstGeom prst="rect">
            <a:avLst/>
          </a:prstGeom>
          <a:ln>
            <a:noFill/>
          </a:ln>
        </p:spPr>
      </p:pic>
      <p:pic>
        <p:nvPicPr>
          <p:cNvPr id="91" name="Afbeelding 90"/>
          <p:cNvPicPr/>
          <p:nvPr/>
        </p:nvPicPr>
        <p:blipFill>
          <a:blip r:embed="rId4"/>
          <a:stretch/>
        </p:blipFill>
        <p:spPr>
          <a:xfrm>
            <a:off x="8412840" y="2743200"/>
            <a:ext cx="3656880" cy="3656880"/>
          </a:xfrm>
          <a:prstGeom prst="rect">
            <a:avLst/>
          </a:prstGeom>
          <a:ln>
            <a:noFill/>
          </a:ln>
        </p:spPr>
      </p:pic>
      <p:pic>
        <p:nvPicPr>
          <p:cNvPr id="92" name="Afbeelding 91"/>
          <p:cNvPicPr/>
          <p:nvPr/>
        </p:nvPicPr>
        <p:blipFill>
          <a:blip r:embed="rId5"/>
          <a:stretch/>
        </p:blipFill>
        <p:spPr>
          <a:xfrm>
            <a:off x="7223760" y="274320"/>
            <a:ext cx="2846160" cy="2846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Zordon Power Plug</a:t>
            </a:r>
            <a:endParaRPr lang="en-US" sz="1800" b="0" strike="noStrike" spc="-1">
              <a:solidFill>
                <a:srgbClr val="000000"/>
              </a:solidFill>
              <a:uFill>
                <a:solidFill>
                  <a:srgbClr val="FFFFFF"/>
                </a:solidFill>
              </a:uFill>
              <a:latin typeface="Arial"/>
            </a:endParaRPr>
          </a:p>
        </p:txBody>
      </p:sp>
      <p:sp>
        <p:nvSpPr>
          <p:cNvPr id="94"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WiFi</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MQTT</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On/Off</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endParaRPr lang="en-US" sz="1800" b="0" strike="noStrike" spc="-1">
              <a:solidFill>
                <a:srgbClr val="000000"/>
              </a:solidFill>
              <a:uFill>
                <a:solidFill>
                  <a:srgbClr val="FFFFFF"/>
                </a:solidFill>
              </a:uFill>
              <a:latin typeface="Arial"/>
            </a:endParaRPr>
          </a:p>
        </p:txBody>
      </p:sp>
      <p:pic>
        <p:nvPicPr>
          <p:cNvPr id="95" name="Afbeelding 94"/>
          <p:cNvPicPr/>
          <p:nvPr/>
        </p:nvPicPr>
        <p:blipFill>
          <a:blip r:embed="rId2"/>
          <a:stretch/>
        </p:blipFill>
        <p:spPr>
          <a:xfrm>
            <a:off x="5303520" y="-91080"/>
            <a:ext cx="6857640" cy="6857640"/>
          </a:xfrm>
          <a:prstGeom prst="rect">
            <a:avLst/>
          </a:prstGeom>
          <a:ln>
            <a:noFill/>
          </a:ln>
        </p:spPr>
      </p:pic>
      <p:pic>
        <p:nvPicPr>
          <p:cNvPr id="96" name="Afbeelding 95"/>
          <p:cNvPicPr/>
          <p:nvPr/>
        </p:nvPicPr>
        <p:blipFill>
          <a:blip r:embed="rId3"/>
          <a:stretch/>
        </p:blipFill>
        <p:spPr>
          <a:xfrm>
            <a:off x="2651760" y="3016440"/>
            <a:ext cx="3200400" cy="3200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Zordon Power Plug</a:t>
            </a:r>
            <a:endParaRPr lang="en-US" sz="1800" b="0" strike="noStrike" spc="-1">
              <a:solidFill>
                <a:srgbClr val="000000"/>
              </a:solidFill>
              <a:uFill>
                <a:solidFill>
                  <a:srgbClr val="FFFFFF"/>
                </a:solidFill>
              </a:uFill>
              <a:latin typeface="Arial"/>
            </a:endParaRPr>
          </a:p>
        </p:txBody>
      </p:sp>
      <p:sp>
        <p:nvSpPr>
          <p:cNvPr id="9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WiFi</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MQTT</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On/Off</a:t>
            </a:r>
            <a:endParaRPr lang="en-US" sz="1800" b="0" strike="noStrike" spc="-1">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Change Name</a:t>
            </a:r>
            <a:endParaRPr lang="en-US" sz="1800" b="0" strike="noStrike" spc="-1">
              <a:solidFill>
                <a:srgbClr val="000000"/>
              </a:solidFill>
              <a:uFill>
                <a:solidFill>
                  <a:srgbClr val="FFFFFF"/>
                </a:solidFill>
              </a:uFill>
              <a:latin typeface="Arial"/>
            </a:endParaRPr>
          </a:p>
        </p:txBody>
      </p:sp>
      <p:pic>
        <p:nvPicPr>
          <p:cNvPr id="99" name="Afbeelding 98"/>
          <p:cNvPicPr/>
          <p:nvPr/>
        </p:nvPicPr>
        <p:blipFill>
          <a:blip r:embed="rId2"/>
          <a:stretch/>
        </p:blipFill>
        <p:spPr>
          <a:xfrm>
            <a:off x="7132320" y="731520"/>
            <a:ext cx="4122720" cy="5577840"/>
          </a:xfrm>
          <a:prstGeom prst="rect">
            <a:avLst/>
          </a:prstGeom>
          <a:ln>
            <a:noFill/>
          </a:ln>
          <a:effectLst>
            <a:softEdge rad="112500"/>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err="1">
                <a:solidFill>
                  <a:srgbClr val="000000"/>
                </a:solidFill>
                <a:uFill>
                  <a:solidFill>
                    <a:srgbClr val="FFFFFF"/>
                  </a:solidFill>
                </a:uFill>
                <a:latin typeface="Calibri Light"/>
              </a:rPr>
              <a:t>Toekomstplannen</a:t>
            </a:r>
            <a:r>
              <a:rPr lang="en-US" sz="4400" spc="-1" dirty="0">
                <a:solidFill>
                  <a:srgbClr val="000000"/>
                </a:solidFill>
                <a:uFill>
                  <a:solidFill>
                    <a:srgbClr val="FFFFFF"/>
                  </a:solidFill>
                </a:uFill>
                <a:latin typeface="Calibri Light"/>
              </a:rPr>
              <a:t> </a:t>
            </a:r>
            <a:r>
              <a:rPr lang="en-US" sz="4400" spc="-1" dirty="0" err="1">
                <a:solidFill>
                  <a:srgbClr val="000000"/>
                </a:solidFill>
                <a:uFill>
                  <a:solidFill>
                    <a:srgbClr val="FFFFFF"/>
                  </a:solidFill>
                </a:uFill>
                <a:latin typeface="Calibri Light"/>
              </a:rPr>
              <a:t>voor</a:t>
            </a:r>
            <a:r>
              <a:rPr lang="en-US" sz="4400" spc="-1" dirty="0">
                <a:solidFill>
                  <a:srgbClr val="000000"/>
                </a:solidFill>
                <a:uFill>
                  <a:solidFill>
                    <a:srgbClr val="FFFFFF"/>
                  </a:solidFill>
                </a:uFill>
                <a:latin typeface="Calibri Light"/>
              </a:rPr>
              <a:t> </a:t>
            </a:r>
            <a:r>
              <a:rPr lang="en-US" sz="4400" spc="-1" dirty="0" err="1">
                <a:solidFill>
                  <a:srgbClr val="000000"/>
                </a:solidFill>
                <a:uFill>
                  <a:solidFill>
                    <a:srgbClr val="FFFFFF"/>
                  </a:solidFill>
                </a:uFill>
                <a:latin typeface="Calibri Light"/>
              </a:rPr>
              <a:t>Zordon</a:t>
            </a:r>
            <a:endParaRPr lang="en-US" sz="1800" b="0" strike="noStrike" spc="-1" dirty="0">
              <a:solidFill>
                <a:srgbClr val="000000"/>
              </a:solidFill>
              <a:uFill>
                <a:solidFill>
                  <a:srgbClr val="FFFFFF"/>
                </a:solidFill>
              </a:uFill>
              <a:latin typeface="Arial"/>
            </a:endParaRPr>
          </a:p>
        </p:txBody>
      </p:sp>
      <p:sp>
        <p:nvSpPr>
          <p:cNvPr id="9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3640">
              <a:buClr>
                <a:srgbClr val="000000"/>
              </a:buClr>
              <a:buSzPct val="45000"/>
              <a:buFont typeface="Wingdings" charset="2"/>
              <a:buChar char=""/>
            </a:pPr>
            <a:r>
              <a:rPr lang="en-US" sz="2800" dirty="0"/>
              <a:t>ESP 8266 </a:t>
            </a:r>
            <a:r>
              <a:rPr lang="en-US" sz="2800" dirty="0" err="1"/>
              <a:t>en</a:t>
            </a:r>
            <a:r>
              <a:rPr lang="en-US" sz="2800" dirty="0"/>
              <a:t> circuit op </a:t>
            </a:r>
            <a:r>
              <a:rPr lang="en-US" sz="2800" dirty="0" err="1"/>
              <a:t>printplaat</a:t>
            </a:r>
            <a:r>
              <a:rPr lang="en-US" sz="2800" dirty="0"/>
              <a:t> </a:t>
            </a:r>
            <a:r>
              <a:rPr lang="en-US" sz="2800" dirty="0" err="1"/>
              <a:t>zetten</a:t>
            </a:r>
            <a:endParaRPr lang="en-US" sz="2800" dirty="0"/>
          </a:p>
          <a:p>
            <a:pPr marL="432000" indent="-323640">
              <a:buClr>
                <a:srgbClr val="000000"/>
              </a:buClr>
              <a:buSzPct val="45000"/>
              <a:buFont typeface="Wingdings" charset="2"/>
              <a:buChar char=""/>
            </a:pPr>
            <a:r>
              <a:rPr lang="en-US" sz="2800" dirty="0"/>
              <a:t>De </a:t>
            </a:r>
            <a:r>
              <a:rPr lang="en-US" sz="2800" dirty="0" err="1"/>
              <a:t>ZordonWatch</a:t>
            </a:r>
            <a:endParaRPr lang="en-US" sz="2800" dirty="0"/>
          </a:p>
          <a:p>
            <a:pPr marL="432000" indent="-323640">
              <a:buClr>
                <a:srgbClr val="000000"/>
              </a:buClr>
              <a:buSzPct val="45000"/>
              <a:buFont typeface="Wingdings" charset="2"/>
              <a:buChar char=""/>
            </a:pPr>
            <a:r>
              <a:rPr lang="en-US" sz="2800" dirty="0"/>
              <a:t>App is </a:t>
            </a:r>
            <a:r>
              <a:rPr lang="en-US" sz="2800" dirty="0" err="1"/>
              <a:t>af</a:t>
            </a:r>
            <a:r>
              <a:rPr lang="en-US" sz="2800" dirty="0"/>
              <a:t> ?</a:t>
            </a:r>
          </a:p>
          <a:p>
            <a:pPr marL="432000" indent="-323640">
              <a:buClr>
                <a:srgbClr val="000000"/>
              </a:buClr>
              <a:buSzPct val="45000"/>
              <a:buFont typeface="Wingdings" charset="2"/>
              <a:buChar char=""/>
            </a:pPr>
            <a:r>
              <a:rPr lang="nl-BE" sz="2800" dirty="0">
                <a:hlinkClick r:id="rId3"/>
              </a:rPr>
              <a:t>http://blog.zakkemble.co.uk/diy-digital-wristwatch/</a:t>
            </a:r>
            <a:endParaRPr lang="nl-BE" sz="2800" dirty="0"/>
          </a:p>
          <a:p>
            <a:pPr marL="432000" indent="-323640">
              <a:buClr>
                <a:srgbClr val="000000"/>
              </a:buClr>
              <a:buSzPct val="45000"/>
              <a:buFont typeface="Wingdings" charset="2"/>
              <a:buChar char=""/>
            </a:pPr>
            <a:r>
              <a:rPr lang="en-US" sz="2800" dirty="0" err="1"/>
              <a:t>Communicatie</a:t>
            </a:r>
            <a:r>
              <a:rPr lang="en-US" sz="2800" dirty="0"/>
              <a:t> met cloud of app</a:t>
            </a:r>
            <a:endParaRPr lang="nl-BE" sz="2800" dirty="0"/>
          </a:p>
        </p:txBody>
      </p:sp>
    </p:spTree>
    <p:extLst>
      <p:ext uri="{BB962C8B-B14F-4D97-AF65-F5344CB8AC3E}">
        <p14:creationId xmlns:p14="http://schemas.microsoft.com/office/powerpoint/2010/main" val="11279463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err="1">
                <a:solidFill>
                  <a:srgbClr val="000000"/>
                </a:solidFill>
                <a:uFill>
                  <a:solidFill>
                    <a:srgbClr val="FFFFFF"/>
                  </a:solidFill>
                </a:uFill>
                <a:latin typeface="Calibri Light"/>
              </a:rPr>
              <a:t>Overzicht</a:t>
            </a:r>
            <a:r>
              <a:rPr lang="en-US" sz="4400" b="0" strike="noStrike" spc="-1" dirty="0">
                <a:solidFill>
                  <a:srgbClr val="000000"/>
                </a:solidFill>
                <a:uFill>
                  <a:solidFill>
                    <a:srgbClr val="FFFFFF"/>
                  </a:solidFill>
                </a:uFill>
                <a:latin typeface="Calibri Light"/>
              </a:rPr>
              <a:t> 1</a:t>
            </a:r>
            <a:endParaRPr lang="en-US" sz="1800" b="0" strike="noStrike" spc="-1" dirty="0">
              <a:solidFill>
                <a:srgbClr val="000000"/>
              </a:solidFill>
              <a:uFill>
                <a:solidFill>
                  <a:srgbClr val="FFFFFF"/>
                </a:solidFill>
              </a:uFill>
              <a:latin typeface="Arial"/>
            </a:endParaRPr>
          </a:p>
        </p:txBody>
      </p:sp>
      <p:sp>
        <p:nvSpPr>
          <p:cNvPr id="103"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sp>
      <p:pic>
        <p:nvPicPr>
          <p:cNvPr id="2" name="Afbeelding 1"/>
          <p:cNvPicPr>
            <a:picLocks noChangeAspect="1"/>
          </p:cNvPicPr>
          <p:nvPr/>
        </p:nvPicPr>
        <p:blipFill>
          <a:blip r:embed="rId2"/>
          <a:stretch>
            <a:fillRect/>
          </a:stretch>
        </p:blipFill>
        <p:spPr>
          <a:xfrm>
            <a:off x="3513834" y="4574535"/>
            <a:ext cx="2322576" cy="2263859"/>
          </a:xfrm>
          <a:prstGeom prst="rect">
            <a:avLst/>
          </a:prstGeom>
        </p:spPr>
      </p:pic>
      <p:pic>
        <p:nvPicPr>
          <p:cNvPr id="5" name="Afbeelding 2"/>
          <p:cNvPicPr/>
          <p:nvPr/>
        </p:nvPicPr>
        <p:blipFill>
          <a:blip r:embed="rId3"/>
          <a:stretch/>
        </p:blipFill>
        <p:spPr>
          <a:xfrm>
            <a:off x="3468163" y="71863"/>
            <a:ext cx="2322576" cy="3265406"/>
          </a:xfrm>
          <a:prstGeom prst="rect">
            <a:avLst/>
          </a:prstGeom>
          <a:ln>
            <a:noFill/>
          </a:ln>
        </p:spPr>
      </p:pic>
      <p:pic>
        <p:nvPicPr>
          <p:cNvPr id="3" name="Afbeelding 2"/>
          <p:cNvPicPr>
            <a:picLocks noChangeAspect="1"/>
          </p:cNvPicPr>
          <p:nvPr/>
        </p:nvPicPr>
        <p:blipFill>
          <a:blip r:embed="rId4"/>
          <a:stretch>
            <a:fillRect/>
          </a:stretch>
        </p:blipFill>
        <p:spPr>
          <a:xfrm>
            <a:off x="730509" y="2397801"/>
            <a:ext cx="1820585" cy="1849483"/>
          </a:xfrm>
          <a:prstGeom prst="rect">
            <a:avLst/>
          </a:prstGeom>
        </p:spPr>
      </p:pic>
      <p:cxnSp>
        <p:nvCxnSpPr>
          <p:cNvPr id="6" name="Rechte verbindingslijn met pijl 5"/>
          <p:cNvCxnSpPr/>
          <p:nvPr/>
        </p:nvCxnSpPr>
        <p:spPr>
          <a:xfrm flipV="1">
            <a:off x="2541492" y="2254322"/>
            <a:ext cx="713232" cy="42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p:cNvCxnSpPr/>
          <p:nvPr/>
        </p:nvCxnSpPr>
        <p:spPr>
          <a:xfrm>
            <a:off x="2541492" y="4316140"/>
            <a:ext cx="713232" cy="516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80203" y="3517912"/>
            <a:ext cx="0" cy="7887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kstvak 10"/>
          <p:cNvSpPr txBox="1"/>
          <p:nvPr/>
        </p:nvSpPr>
        <p:spPr>
          <a:xfrm>
            <a:off x="4569375" y="3727635"/>
            <a:ext cx="1172116" cy="369332"/>
          </a:xfrm>
          <a:prstGeom prst="rect">
            <a:avLst/>
          </a:prstGeom>
          <a:noFill/>
        </p:spPr>
        <p:txBody>
          <a:bodyPr wrap="none" rtlCol="0">
            <a:spAutoFit/>
          </a:bodyPr>
          <a:lstStyle/>
          <a:p>
            <a:r>
              <a:rPr lang="en-US" dirty="0" err="1"/>
              <a:t>Optioneel</a:t>
            </a:r>
            <a:endParaRPr lang="nl-BE" dirty="0"/>
          </a:p>
        </p:txBody>
      </p:sp>
      <p:pic>
        <p:nvPicPr>
          <p:cNvPr id="12" name="Afbeelding 11"/>
          <p:cNvPicPr>
            <a:picLocks noChangeAspect="1"/>
          </p:cNvPicPr>
          <p:nvPr/>
        </p:nvPicPr>
        <p:blipFill>
          <a:blip r:embed="rId5"/>
          <a:stretch>
            <a:fillRect/>
          </a:stretch>
        </p:blipFill>
        <p:spPr>
          <a:xfrm>
            <a:off x="7413197" y="796785"/>
            <a:ext cx="1936795" cy="1457537"/>
          </a:xfrm>
          <a:prstGeom prst="rect">
            <a:avLst/>
          </a:prstGeom>
        </p:spPr>
      </p:pic>
      <p:cxnSp>
        <p:nvCxnSpPr>
          <p:cNvPr id="14" name="Rechte verbindingslijn met pijl 13"/>
          <p:cNvCxnSpPr/>
          <p:nvPr/>
        </p:nvCxnSpPr>
        <p:spPr>
          <a:xfrm>
            <a:off x="6199632" y="1689840"/>
            <a:ext cx="8046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Afbeelding 21"/>
          <p:cNvPicPr>
            <a:picLocks noChangeAspect="1"/>
          </p:cNvPicPr>
          <p:nvPr/>
        </p:nvPicPr>
        <p:blipFill>
          <a:blip r:embed="rId5"/>
          <a:stretch>
            <a:fillRect/>
          </a:stretch>
        </p:blipFill>
        <p:spPr>
          <a:xfrm>
            <a:off x="7413197" y="4763112"/>
            <a:ext cx="1936795" cy="1457537"/>
          </a:xfrm>
          <a:prstGeom prst="rect">
            <a:avLst/>
          </a:prstGeom>
        </p:spPr>
      </p:pic>
      <p:sp>
        <p:nvSpPr>
          <p:cNvPr id="18" name="Tekstvak 17"/>
          <p:cNvSpPr txBox="1"/>
          <p:nvPr/>
        </p:nvSpPr>
        <p:spPr>
          <a:xfrm>
            <a:off x="7690539" y="1392612"/>
            <a:ext cx="1433406" cy="646331"/>
          </a:xfrm>
          <a:prstGeom prst="rect">
            <a:avLst/>
          </a:prstGeom>
          <a:noFill/>
        </p:spPr>
        <p:txBody>
          <a:bodyPr wrap="none" rtlCol="0">
            <a:spAutoFit/>
          </a:bodyPr>
          <a:lstStyle/>
          <a:p>
            <a:r>
              <a:rPr lang="en-US" sz="3600" b="1" dirty="0">
                <a:latin typeface="Berlin Sans FB" panose="020E0602020502020306" pitchFamily="34" charset="0"/>
              </a:rPr>
              <a:t>MQTT</a:t>
            </a:r>
            <a:endParaRPr lang="nl-BE" sz="3600" b="1" dirty="0">
              <a:latin typeface="Berlin Sans FB" panose="020E0602020502020306" pitchFamily="34" charset="0"/>
            </a:endParaRPr>
          </a:p>
        </p:txBody>
      </p:sp>
      <p:cxnSp>
        <p:nvCxnSpPr>
          <p:cNvPr id="23" name="Rechte verbindingslijn met pijl 22"/>
          <p:cNvCxnSpPr/>
          <p:nvPr/>
        </p:nvCxnSpPr>
        <p:spPr>
          <a:xfrm>
            <a:off x="6327648" y="5706464"/>
            <a:ext cx="804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flipV="1">
            <a:off x="8381594" y="3020499"/>
            <a:ext cx="0" cy="924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p:nvPr/>
        </p:nvCxnSpPr>
        <p:spPr>
          <a:xfrm>
            <a:off x="9349992" y="2309053"/>
            <a:ext cx="694944" cy="6351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Afbeelding 31"/>
          <p:cNvPicPr/>
          <p:nvPr/>
        </p:nvPicPr>
        <p:blipFill>
          <a:blip r:embed="rId6"/>
          <a:stretch/>
        </p:blipFill>
        <p:spPr>
          <a:xfrm>
            <a:off x="10028040" y="2610248"/>
            <a:ext cx="1797477" cy="2881632"/>
          </a:xfrm>
          <a:prstGeom prst="rect">
            <a:avLst/>
          </a:prstGeom>
          <a:ln>
            <a:noFill/>
          </a:ln>
          <a:effectLst>
            <a:softEdge rad="112500"/>
          </a:effectLst>
        </p:spPr>
      </p:pic>
      <p:sp>
        <p:nvSpPr>
          <p:cNvPr id="30" name="Tekstvak 29"/>
          <p:cNvSpPr txBox="1"/>
          <p:nvPr/>
        </p:nvSpPr>
        <p:spPr>
          <a:xfrm>
            <a:off x="10429615" y="5337132"/>
            <a:ext cx="1133644" cy="369332"/>
          </a:xfrm>
          <a:prstGeom prst="rect">
            <a:avLst/>
          </a:prstGeom>
          <a:noFill/>
        </p:spPr>
        <p:txBody>
          <a:bodyPr wrap="none" rtlCol="0">
            <a:spAutoFit/>
          </a:bodyPr>
          <a:lstStyle/>
          <a:p>
            <a:r>
              <a:rPr lang="en-US" dirty="0"/>
              <a:t>(Arduino)</a:t>
            </a:r>
            <a:endParaRPr lang="nl-BE" dirty="0"/>
          </a:p>
        </p:txBody>
      </p:sp>
      <p:sp>
        <p:nvSpPr>
          <p:cNvPr id="31" name="Tekstvak 30"/>
          <p:cNvSpPr txBox="1"/>
          <p:nvPr/>
        </p:nvSpPr>
        <p:spPr>
          <a:xfrm>
            <a:off x="7552635" y="525723"/>
            <a:ext cx="1736373" cy="369332"/>
          </a:xfrm>
          <a:prstGeom prst="rect">
            <a:avLst/>
          </a:prstGeom>
          <a:noFill/>
        </p:spPr>
        <p:txBody>
          <a:bodyPr wrap="none" rtlCol="0">
            <a:spAutoFit/>
          </a:bodyPr>
          <a:lstStyle/>
          <a:p>
            <a:r>
              <a:rPr lang="en-US" dirty="0" err="1"/>
              <a:t>Cloudmqtt,com</a:t>
            </a:r>
            <a:endParaRPr lang="nl-BE" dirty="0"/>
          </a:p>
        </p:txBody>
      </p:sp>
      <p:sp>
        <p:nvSpPr>
          <p:cNvPr id="35" name="Tekstvak 34"/>
          <p:cNvSpPr txBox="1"/>
          <p:nvPr/>
        </p:nvSpPr>
        <p:spPr>
          <a:xfrm>
            <a:off x="6490876" y="6074878"/>
            <a:ext cx="5718232" cy="584775"/>
          </a:xfrm>
          <a:prstGeom prst="rect">
            <a:avLst/>
          </a:prstGeom>
          <a:noFill/>
        </p:spPr>
        <p:txBody>
          <a:bodyPr wrap="none" rtlCol="0">
            <a:spAutoFit/>
          </a:bodyPr>
          <a:lstStyle/>
          <a:p>
            <a:r>
              <a:rPr lang="en-US" sz="3200" dirty="0" err="1"/>
              <a:t>Onafhankelijk</a:t>
            </a:r>
            <a:r>
              <a:rPr lang="en-US" sz="3200" dirty="0"/>
              <a:t> van smartphone</a:t>
            </a:r>
            <a:endParaRPr lang="nl-BE" sz="3200" dirty="0"/>
          </a:p>
        </p:txBody>
      </p:sp>
      <p:sp>
        <p:nvSpPr>
          <p:cNvPr id="36" name="Tekstvak 35"/>
          <p:cNvSpPr txBox="1"/>
          <p:nvPr/>
        </p:nvSpPr>
        <p:spPr>
          <a:xfrm>
            <a:off x="7036210" y="4505998"/>
            <a:ext cx="2781531" cy="369332"/>
          </a:xfrm>
          <a:prstGeom prst="rect">
            <a:avLst/>
          </a:prstGeom>
          <a:noFill/>
        </p:spPr>
        <p:txBody>
          <a:bodyPr wrap="none" rtlCol="0">
            <a:spAutoFit/>
          </a:bodyPr>
          <a:lstStyle/>
          <a:p>
            <a:r>
              <a:rPr lang="en-US" dirty="0" err="1"/>
              <a:t>Externe</a:t>
            </a:r>
            <a:r>
              <a:rPr lang="en-US" dirty="0"/>
              <a:t> mp3-&gt;text server</a:t>
            </a:r>
            <a:endParaRPr lang="nl-BE"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TotalTime>
  <Words>505</Words>
  <Application>Microsoft Office PowerPoint</Application>
  <PresentationFormat>Breedbeeld</PresentationFormat>
  <Paragraphs>69</Paragraphs>
  <Slides>11</Slides>
  <Notes>2</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vt:i4>
      </vt:variant>
    </vt:vector>
  </HeadingPairs>
  <TitlesOfParts>
    <vt:vector size="19" baseType="lpstr">
      <vt:lpstr>Arial</vt:lpstr>
      <vt:lpstr>Berlin Sans FB</vt:lpstr>
      <vt:lpstr>Calibri</vt:lpstr>
      <vt:lpstr>Calibri Light</vt:lpstr>
      <vt:lpstr>DejaVu Sans</vt:lpstr>
      <vt:lpstr>Times New Roman</vt:lpstr>
      <vt:lpstr>Wingdings</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Zordon</dc:title>
  <dc:subject/>
  <dc:creator>Boyd Franken</dc:creator>
  <dc:description/>
  <cp:lastModifiedBy>Gillian Lambrechts</cp:lastModifiedBy>
  <cp:revision>16</cp:revision>
  <dcterms:created xsi:type="dcterms:W3CDTF">2016-11-08T14:17:34Z</dcterms:created>
  <dcterms:modified xsi:type="dcterms:W3CDTF">2016-11-09T22:24:07Z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Breedbeeld</vt:lpwstr>
  </property>
  <property fmtid="{D5CDD505-2E9C-101B-9397-08002B2CF9AE}" pid="9" name="ScaleCrop">
    <vt:bool>false</vt:bool>
  </property>
  <property fmtid="{D5CDD505-2E9C-101B-9397-08002B2CF9AE}" pid="10" name="ShareDoc">
    <vt:bool>false</vt:bool>
  </property>
  <property fmtid="{D5CDD505-2E9C-101B-9397-08002B2CF9AE}" pid="11" name="Slides">
    <vt:i4>7</vt:i4>
  </property>
</Properties>
</file>